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Default Extension="xls" ContentType="application/vnd.ms-exce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27" r:id="rId2"/>
    <p:sldId id="267" r:id="rId3"/>
    <p:sldId id="311" r:id="rId4"/>
    <p:sldId id="266" r:id="rId5"/>
    <p:sldId id="270" r:id="rId6"/>
    <p:sldId id="359" r:id="rId7"/>
    <p:sldId id="360" r:id="rId8"/>
    <p:sldId id="361" r:id="rId9"/>
    <p:sldId id="362" r:id="rId10"/>
    <p:sldId id="363" r:id="rId11"/>
    <p:sldId id="328" r:id="rId12"/>
    <p:sldId id="332" r:id="rId13"/>
    <p:sldId id="329" r:id="rId14"/>
    <p:sldId id="341" r:id="rId15"/>
    <p:sldId id="337" r:id="rId16"/>
    <p:sldId id="330" r:id="rId17"/>
    <p:sldId id="333" r:id="rId18"/>
    <p:sldId id="334" r:id="rId19"/>
    <p:sldId id="335" r:id="rId20"/>
    <p:sldId id="336" r:id="rId21"/>
    <p:sldId id="331" r:id="rId22"/>
    <p:sldId id="338" r:id="rId23"/>
    <p:sldId id="342" r:id="rId24"/>
    <p:sldId id="347" r:id="rId25"/>
    <p:sldId id="339" r:id="rId26"/>
    <p:sldId id="340" r:id="rId27"/>
    <p:sldId id="348" r:id="rId28"/>
    <p:sldId id="344" r:id="rId29"/>
    <p:sldId id="356" r:id="rId30"/>
    <p:sldId id="350" r:id="rId31"/>
    <p:sldId id="351" r:id="rId32"/>
    <p:sldId id="352" r:id="rId33"/>
    <p:sldId id="353" r:id="rId34"/>
    <p:sldId id="354" r:id="rId35"/>
    <p:sldId id="355" r:id="rId36"/>
    <p:sldId id="349" r:id="rId37"/>
    <p:sldId id="343" r:id="rId38"/>
    <p:sldId id="345" r:id="rId39"/>
    <p:sldId id="364" r:id="rId40"/>
    <p:sldId id="346" r:id="rId41"/>
    <p:sldId id="357" r:id="rId42"/>
    <p:sldId id="358" r:id="rId43"/>
    <p:sldId id="326" r:id="rId44"/>
    <p:sldId id="365" r:id="rId4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2" frameSlides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28" d="100"/>
          <a:sy n="128" d="100"/>
        </p:scale>
        <p:origin x="-102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3" d="100"/>
          <a:sy n="113" d="100"/>
        </p:scale>
        <p:origin x="-3320" y="-12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fld id="{6B2DA6E9-241D-C14F-9461-6C76C9D456FD}" type="datetime1">
              <a:rPr lang="en-US"/>
              <a:pPr>
                <a:defRPr/>
              </a:pPr>
              <a:t>8/8/14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fld id="{63034443-3370-6A43-97BF-F911A4AB75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fld id="{C96621CF-59F8-8D47-B6B1-2DD1593CEBB8}" type="datetime1">
              <a:rPr lang="en-US"/>
              <a:pPr>
                <a:defRPr/>
              </a:pPr>
              <a:t>8/8/14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noProof="0" smtClean="0"/>
              <a:t>Click to edit Master text styles</a:t>
            </a:r>
          </a:p>
          <a:p>
            <a:pPr lvl="1"/>
            <a:r>
              <a:rPr lang="en-AU" noProof="0" smtClean="0"/>
              <a:t>Second level</a:t>
            </a:r>
          </a:p>
          <a:p>
            <a:pPr lvl="2"/>
            <a:r>
              <a:rPr lang="en-AU" noProof="0" smtClean="0"/>
              <a:t>Third level</a:t>
            </a:r>
          </a:p>
          <a:p>
            <a:pPr lvl="3"/>
            <a:r>
              <a:rPr lang="en-AU" noProof="0" smtClean="0"/>
              <a:t>Fourth level</a:t>
            </a:r>
          </a:p>
          <a:p>
            <a:pPr lvl="4"/>
            <a:r>
              <a:rPr lang="en-AU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fld id="{15F81018-FC0F-E347-A853-F4D7D7E59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C0404D8-C714-1D42-B83F-B26E1D726E8D}" type="slidenum">
              <a:rPr lang="en-AU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30</a:t>
            </a:fld>
            <a:endParaRPr lang="en-AU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245A596-A210-504F-A0B6-ECFED173F5D6}" type="slidenum">
              <a:rPr lang="en-AU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31</a:t>
            </a:fld>
            <a:endParaRPr lang="en-AU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321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295C2C-AE2A-9548-97D4-5FDDCB46FE1A}" type="slidenum">
              <a:rPr lang="en-AU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32</a:t>
            </a:fld>
            <a:endParaRPr lang="en-AU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321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020611A-A512-2447-A5C4-31538875B873}" type="slidenum">
              <a:rPr lang="en-AU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33</a:t>
            </a:fld>
            <a:endParaRPr lang="en-AU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321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656D1A6-1BCD-8D47-9ECF-3239BFEB5641}" type="slidenum">
              <a:rPr lang="en-AU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34</a:t>
            </a:fld>
            <a:endParaRPr lang="en-AU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321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3B0488-0CF4-2745-9494-AB6BF037F817}" type="slidenum">
              <a:rPr lang="en-AU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35</a:t>
            </a:fld>
            <a:endParaRPr lang="en-AU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321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829DF-3B23-EB43-BEDD-478619368F4C}" type="datetime1">
              <a:rPr lang="en-US"/>
              <a:pPr>
                <a:defRPr/>
              </a:pPr>
              <a:t>8/8/14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A061F-B194-3948-B55B-B29317D9DC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A660B-D995-D04B-8A97-2B9E235B1E31}" type="datetime1">
              <a:rPr lang="en-US"/>
              <a:pPr>
                <a:defRPr/>
              </a:pPr>
              <a:t>8/8/14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C3707-4DB5-A74A-B1B7-666A71060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A1969-6CA4-9648-9AEC-59BB28769DED}" type="datetime1">
              <a:rPr lang="en-US"/>
              <a:pPr>
                <a:defRPr/>
              </a:pPr>
              <a:t>8/8/14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8CC86-E2A0-4140-833B-A8425A0A2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717E3-7044-5B41-ACDC-DD7BD2353444}" type="datetime1">
              <a:rPr lang="en-US"/>
              <a:pPr>
                <a:defRPr/>
              </a:pPr>
              <a:t>8/8/14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5411-FB7B-AC4A-AFCC-7BA925F2B4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BB04F-27DA-CD4D-B2F5-E5C4976E63B5}" type="datetime1">
              <a:rPr lang="en-US"/>
              <a:pPr>
                <a:defRPr/>
              </a:pPr>
              <a:t>8/8/14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92B54-0A87-A848-9F97-D764D33B0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25827-2AE8-F549-8748-0901FA14A5E9}" type="datetime1">
              <a:rPr lang="en-US"/>
              <a:pPr>
                <a:defRPr/>
              </a:pPr>
              <a:t>8/8/14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2BFA1-3DDD-6645-9D34-2D69458092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CCD68-4F22-2147-B4CB-E4D2A936534A}" type="datetime1">
              <a:rPr lang="en-US"/>
              <a:pPr>
                <a:defRPr/>
              </a:pPr>
              <a:t>8/8/14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454EB-D450-F34B-AC19-5915BB243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8EADF-7FD7-634C-B3F9-C6118AE30D27}" type="datetime1">
              <a:rPr lang="en-US"/>
              <a:pPr>
                <a:defRPr/>
              </a:pPr>
              <a:t>8/8/14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B6121-7B2F-6D45-BF50-F198715890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223A5-0474-5E4F-BE53-55306C34F263}" type="datetime1">
              <a:rPr lang="en-US"/>
              <a:pPr>
                <a:defRPr/>
              </a:pPr>
              <a:t>8/8/14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1029B-58E9-3249-8EB7-1FDA9E1D51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448A7-5570-2A40-B19D-9D0E49FB2575}" type="datetime1">
              <a:rPr lang="en-US"/>
              <a:pPr>
                <a:defRPr/>
              </a:pPr>
              <a:t>8/8/14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75863-E033-664F-8B55-8D5A8CE22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C2CF7-82D9-A04F-A3A7-19F70F2E29A0}" type="datetime1">
              <a:rPr lang="en-US"/>
              <a:pPr>
                <a:defRPr/>
              </a:pPr>
              <a:t>8/8/14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7CAD5-7B78-F348-A9A8-A5B303AD24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A764BC0-A7AE-7F44-AFF5-CFC3CE4400A9}" type="datetime1">
              <a:rPr lang="en-US"/>
              <a:pPr>
                <a:defRPr/>
              </a:pPr>
              <a:t>8/8/14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GRAP2575  049130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ACF5960-76B7-0548-A333-13ECA4026B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3200" kern="12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8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»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Microsoft_Excel_Chart1.xls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Microsoft_Excel_Chart2.xls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Microsoft_Excel_Chart3.xls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Microsoft_Excel_Chart4.xls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Microsoft_Excel_Chart5.xls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Relationship Id="rId3" Type="http://schemas.openxmlformats.org/officeDocument/2006/relationships/hyperlink" Target="http://www.ideo.com/work/a-new-generation-of-bike-saddles/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/>
              <a:t>Advanced Industrial Design Engineering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-65" charset="0"/>
              <a:buNone/>
              <a:defRPr/>
            </a:pPr>
            <a:r>
              <a:rPr lang="en-US" dirty="0" smtClean="0"/>
              <a:t>GRAP2575</a:t>
            </a:r>
            <a:endParaRPr lang="en-AU" dirty="0" smtClean="0"/>
          </a:p>
          <a:p>
            <a:pPr>
              <a:defRPr/>
            </a:pPr>
            <a:r>
              <a:rPr lang="en-AU" dirty="0" smtClean="0"/>
              <a:t>Lecturers: Nick Johns &amp; Rick Butcher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eadStone-carvi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Week #3 – Engineering Autopsy</a:t>
            </a:r>
          </a:p>
        </p:txBody>
      </p:sp>
      <p:sp>
        <p:nvSpPr>
          <p:cNvPr id="25603" name="Subtitl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Font typeface="Arial" pitchFamily="-1" charset="0"/>
              <a:buNone/>
            </a:pPr>
            <a:r>
              <a:rPr lang="en-AU" sz="2000" b="1" i="1" smtClean="0"/>
              <a:t>Product Engineering Autopsy</a:t>
            </a:r>
          </a:p>
          <a:p>
            <a:pPr eaLnBrk="1" hangingPunct="1"/>
            <a:r>
              <a:rPr lang="en-AU" sz="2000" smtClean="0"/>
              <a:t>Identify &amp; catalogue material types, processes and surface treatments of each component.</a:t>
            </a:r>
          </a:p>
          <a:p>
            <a:pPr eaLnBrk="1" hangingPunct="1"/>
            <a:r>
              <a:rPr lang="en-AU" sz="2000" smtClean="0"/>
              <a:t>Weigh and dimension.</a:t>
            </a:r>
          </a:p>
          <a:p>
            <a:pPr eaLnBrk="1" hangingPunct="1"/>
            <a:r>
              <a:rPr lang="en-AU" sz="2000" smtClean="0"/>
              <a:t>Analyse and document how the components are fastened together and how they are positioned within the product. </a:t>
            </a:r>
          </a:p>
        </p:txBody>
      </p:sp>
      <p:sp>
        <p:nvSpPr>
          <p:cNvPr id="25604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buFont typeface="Arial" pitchFamily="-1" charset="0"/>
              <a:buNone/>
            </a:pPr>
            <a:r>
              <a:rPr lang="en-AU" sz="2000" b="1" i="1" smtClean="0"/>
              <a:t>Task beyond class</a:t>
            </a:r>
          </a:p>
          <a:p>
            <a:pPr eaLnBrk="1" hangingPunct="1"/>
            <a:r>
              <a:rPr lang="en-AU" sz="2000" smtClean="0"/>
              <a:t>Transfer the material and manufacturing information undertaken in class into your product autopsy report.</a:t>
            </a:r>
          </a:p>
          <a:p>
            <a:pPr eaLnBrk="1" hangingPunct="1"/>
            <a:r>
              <a:rPr lang="en-AU" sz="2000" smtClean="0"/>
              <a:t>Add this data to the high quality image of the components laid out.</a:t>
            </a:r>
          </a:p>
          <a:p>
            <a:pPr eaLnBrk="1" hangingPunct="1"/>
            <a:r>
              <a:rPr lang="en-AU" sz="2000" smtClean="0"/>
              <a:t>Read chapters 7-10.</a:t>
            </a:r>
          </a:p>
        </p:txBody>
      </p:sp>
      <p:sp>
        <p:nvSpPr>
          <p:cNvPr id="25605" name="TextBox 7"/>
          <p:cNvSpPr txBox="1">
            <a:spLocks noChangeArrowheads="1"/>
          </p:cNvSpPr>
          <p:nvPr/>
        </p:nvSpPr>
        <p:spPr bwMode="auto">
          <a:xfrm>
            <a:off x="782638" y="5478463"/>
            <a:ext cx="7904162" cy="646112"/>
          </a:xfrm>
          <a:prstGeom prst="rect">
            <a:avLst/>
          </a:prstGeom>
          <a:noFill/>
          <a:ln w="9525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AU"/>
              <a:t>To be uploaded onto </a:t>
            </a:r>
            <a:r>
              <a:rPr lang="en-AU">
                <a:solidFill>
                  <a:srgbClr val="FFFF00"/>
                </a:solidFill>
              </a:rPr>
              <a:t>myRMIT</a:t>
            </a:r>
            <a:r>
              <a:rPr lang="en-AU"/>
              <a:t> before the next class and/or to bring into class week four.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57200" y="5416550"/>
            <a:ext cx="8229600" cy="15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Indexing products by attributes</a:t>
            </a:r>
          </a:p>
        </p:txBody>
      </p:sp>
      <p:pic>
        <p:nvPicPr>
          <p:cNvPr id="26627" name="Content Placeholder 6" descr="Info structure_outline.ai"/>
          <p:cNvPicPr>
            <a:picLocks noGrp="1" noChangeAspect="1"/>
          </p:cNvPicPr>
          <p:nvPr>
            <p:ph idx="1"/>
          </p:nvPr>
        </p:nvPicPr>
        <p:blipFill>
          <a:blip r:embed="rId2"/>
          <a:srcRect l="-14246" r="-14246"/>
          <a:stretch>
            <a:fillRect/>
          </a:stretch>
        </p:blipFill>
        <p:spPr>
          <a:xfrm>
            <a:off x="0" y="1828800"/>
            <a:ext cx="9144000" cy="5029200"/>
          </a:xfrm>
          <a:solidFill>
            <a:schemeClr val="tx1"/>
          </a:solidFill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Defining your product intention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-1" charset="0"/>
              <a:buNone/>
            </a:pPr>
            <a:r>
              <a:rPr lang="en-US" sz="3600" smtClean="0"/>
              <a:t>	As designers we want to build products which have their own voice, their own story – built upon foundations of the product’s brand.</a:t>
            </a:r>
          </a:p>
          <a:p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8" descr="Info structure_outline.ai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8438"/>
            <a:ext cx="9144000" cy="646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Intentions in design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mtClean="0"/>
              <a:t>A single product may have more than one dominant intention, such as;</a:t>
            </a:r>
          </a:p>
        </p:txBody>
      </p:sp>
      <p:sp>
        <p:nvSpPr>
          <p:cNvPr id="29700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mtClean="0"/>
              <a:t>Market</a:t>
            </a:r>
          </a:p>
          <a:p>
            <a:pPr lvl="1"/>
            <a:r>
              <a:rPr lang="en-US" smtClean="0"/>
              <a:t>For public / private use…</a:t>
            </a:r>
          </a:p>
          <a:p>
            <a:pPr lvl="1"/>
            <a:r>
              <a:rPr lang="en-US" smtClean="0"/>
              <a:t>For women / elderly…</a:t>
            </a:r>
          </a:p>
          <a:p>
            <a:r>
              <a:rPr lang="en-US" smtClean="0"/>
              <a:t>Economics</a:t>
            </a:r>
          </a:p>
          <a:p>
            <a:pPr lvl="1"/>
            <a:r>
              <a:rPr lang="en-US" smtClean="0"/>
              <a:t>Minimum cost</a:t>
            </a:r>
          </a:p>
          <a:p>
            <a:pPr lvl="1"/>
            <a:r>
              <a:rPr lang="en-US" smtClean="0"/>
              <a:t>Assembly</a:t>
            </a:r>
          </a:p>
          <a:p>
            <a:r>
              <a:rPr lang="en-US" smtClean="0"/>
              <a:t>Sustainable</a:t>
            </a:r>
          </a:p>
          <a:p>
            <a:pPr lvl="1"/>
            <a:r>
              <a:rPr lang="en-US" smtClean="0"/>
              <a:t>Recycling / biodegradability</a:t>
            </a:r>
          </a:p>
          <a:p>
            <a:r>
              <a:rPr lang="en-US" smtClean="0"/>
              <a:t>Performance</a:t>
            </a:r>
          </a:p>
          <a:p>
            <a:pPr lvl="1"/>
            <a:r>
              <a:rPr lang="en-US" smtClean="0"/>
              <a:t>Maximum Insulation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Appeal &amp; characterization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mtClean="0"/>
              <a:t>Write a short story (around 200 words) to place your autopsy product in context.</a:t>
            </a:r>
          </a:p>
          <a:p>
            <a:r>
              <a:rPr lang="en-US" smtClean="0"/>
              <a:t>Base the story on the components of the brand – as shown at right.</a:t>
            </a:r>
          </a:p>
        </p:txBody>
      </p:sp>
      <p:sp>
        <p:nvSpPr>
          <p:cNvPr id="3072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mtClean="0"/>
              <a:t>Brand</a:t>
            </a:r>
          </a:p>
          <a:p>
            <a:r>
              <a:rPr lang="en-US" smtClean="0"/>
              <a:t>Organization</a:t>
            </a:r>
          </a:p>
          <a:p>
            <a:r>
              <a:rPr lang="en-US" smtClean="0"/>
              <a:t>Systems</a:t>
            </a:r>
          </a:p>
          <a:p>
            <a:r>
              <a:rPr lang="en-US" smtClean="0"/>
              <a:t>Service</a:t>
            </a:r>
          </a:p>
          <a:p>
            <a:r>
              <a:rPr lang="en-US" smtClean="0"/>
              <a:t>Digital</a:t>
            </a:r>
          </a:p>
          <a:p>
            <a:r>
              <a:rPr lang="en-US" smtClean="0"/>
              <a:t>Retail</a:t>
            </a:r>
          </a:p>
          <a:p>
            <a:r>
              <a:rPr lang="en-US" smtClean="0"/>
              <a:t>Identity</a:t>
            </a:r>
          </a:p>
          <a:p>
            <a:r>
              <a:rPr lang="en-US" smtClean="0"/>
              <a:t>Package</a:t>
            </a:r>
          </a:p>
          <a:p>
            <a:r>
              <a:rPr lang="en-US" smtClean="0"/>
              <a:t>Product</a:t>
            </a:r>
          </a:p>
          <a:p>
            <a:r>
              <a:rPr lang="en-US" smtClean="0"/>
              <a:t>Materials &amp; Processes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Family, Class, Member &amp; Profile</a:t>
            </a:r>
          </a:p>
        </p:txBody>
      </p:sp>
      <p:pic>
        <p:nvPicPr>
          <p:cNvPr id="31747" name="Content Placeholder 5" descr="Info structure_outline.ai"/>
          <p:cNvPicPr>
            <a:picLocks noGrp="1" noChangeAspect="1"/>
          </p:cNvPicPr>
          <p:nvPr>
            <p:ph idx="1"/>
          </p:nvPr>
        </p:nvPicPr>
        <p:blipFill>
          <a:blip r:embed="rId2"/>
          <a:srcRect l="-14246" r="-14246"/>
          <a:stretch>
            <a:fillRect/>
          </a:stretch>
        </p:blipFill>
        <p:spPr>
          <a:xfrm>
            <a:off x="0" y="1828800"/>
            <a:ext cx="9144000" cy="5029200"/>
          </a:xfrm>
          <a:solidFill>
            <a:schemeClr val="tx1"/>
          </a:solidFill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Shaping, Joining &amp; Surface</a:t>
            </a:r>
          </a:p>
        </p:txBody>
      </p:sp>
      <p:pic>
        <p:nvPicPr>
          <p:cNvPr id="32771" name="Content Placeholder 6" descr="Info structure_outline.ai"/>
          <p:cNvPicPr>
            <a:picLocks noGrp="1" noChangeAspect="1"/>
          </p:cNvPicPr>
          <p:nvPr>
            <p:ph idx="1"/>
          </p:nvPr>
        </p:nvPicPr>
        <p:blipFill>
          <a:blip r:embed="rId2"/>
          <a:srcRect l="-14246" r="-14246"/>
          <a:stretch>
            <a:fillRect/>
          </a:stretch>
        </p:blipFill>
        <p:spPr>
          <a:xfrm>
            <a:off x="0" y="1828800"/>
            <a:ext cx="9144000" cy="5029200"/>
          </a:xfrm>
          <a:solidFill>
            <a:schemeClr val="tx1"/>
          </a:solidFill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Shaping, Joining &amp; Surface</a:t>
            </a:r>
          </a:p>
        </p:txBody>
      </p:sp>
      <p:pic>
        <p:nvPicPr>
          <p:cNvPr id="33795" name="Content Placeholder 5" descr="Info structure_outline.ai"/>
          <p:cNvPicPr>
            <a:picLocks noGrp="1" noChangeAspect="1"/>
          </p:cNvPicPr>
          <p:nvPr>
            <p:ph idx="1"/>
          </p:nvPr>
        </p:nvPicPr>
        <p:blipFill>
          <a:blip r:embed="rId2"/>
          <a:srcRect l="-14246" r="-14246"/>
          <a:stretch>
            <a:fillRect/>
          </a:stretch>
        </p:blipFill>
        <p:spPr>
          <a:xfrm>
            <a:off x="0" y="1828800"/>
            <a:ext cx="9144000" cy="5029200"/>
          </a:xfrm>
          <a:solidFill>
            <a:srgbClr val="FFFFFF"/>
          </a:solidFill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Engineering for manufacture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sz="2100" smtClean="0"/>
              <a:t>Lean manufacturing</a:t>
            </a:r>
          </a:p>
          <a:p>
            <a:pPr eaLnBrk="1" hangingPunct="1"/>
            <a:r>
              <a:rPr lang="en-AU" sz="2100" smtClean="0"/>
              <a:t>Design for disassembly and re-manufacture</a:t>
            </a:r>
          </a:p>
          <a:p>
            <a:pPr eaLnBrk="1" hangingPunct="1"/>
            <a:r>
              <a:rPr lang="en-AU" sz="2100" smtClean="0"/>
              <a:t>Scalable, distributed and open-source modes of advanced and additive manufacturing</a:t>
            </a:r>
          </a:p>
          <a:p>
            <a:pPr eaLnBrk="1" hangingPunct="1"/>
            <a:r>
              <a:rPr lang="en-AU" sz="2100" smtClean="0"/>
              <a:t>Mass-manufacture</a:t>
            </a:r>
          </a:p>
          <a:p>
            <a:pPr eaLnBrk="1" hangingPunct="1"/>
            <a:r>
              <a:rPr lang="en-AU" sz="2100" smtClean="0"/>
              <a:t>Mass-customization</a:t>
            </a:r>
          </a:p>
          <a:p>
            <a:pPr eaLnBrk="1" hangingPunct="1"/>
            <a:endParaRPr lang="en-AU" sz="2100" smtClean="0"/>
          </a:p>
          <a:p>
            <a:pPr eaLnBrk="1" hangingPunct="1">
              <a:buFont typeface="Arial" pitchFamily="-1" charset="0"/>
              <a:buNone/>
            </a:pPr>
            <a:r>
              <a:rPr lang="en-AU" sz="2100" smtClean="0"/>
              <a:t>The social, cultural and environmental dimensions of product manufacturing and use will also be explored.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Shaping, Joining &amp; Surface</a:t>
            </a:r>
          </a:p>
        </p:txBody>
      </p:sp>
      <p:pic>
        <p:nvPicPr>
          <p:cNvPr id="34819" name="Content Placeholder 5" descr="Info structure_outline.ai"/>
          <p:cNvPicPr>
            <a:picLocks noGrp="1" noChangeAspect="1"/>
          </p:cNvPicPr>
          <p:nvPr>
            <p:ph idx="1"/>
          </p:nvPr>
        </p:nvPicPr>
        <p:blipFill>
          <a:blip r:embed="rId2"/>
          <a:srcRect l="-14246" r="-14246"/>
          <a:stretch>
            <a:fillRect/>
          </a:stretch>
        </p:blipFill>
        <p:spPr>
          <a:xfrm>
            <a:off x="0" y="1828800"/>
            <a:ext cx="9144000" cy="5029200"/>
          </a:xfrm>
          <a:solidFill>
            <a:srgbClr val="FFFFFF"/>
          </a:solidFill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Aesthetic attributes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mtClean="0"/>
              <a:t>Touch</a:t>
            </a:r>
          </a:p>
          <a:p>
            <a:pPr lvl="1"/>
            <a:r>
              <a:rPr lang="en-US" smtClean="0"/>
              <a:t>Warm, cold, soft, hard, flexible, stiff</a:t>
            </a:r>
          </a:p>
          <a:p>
            <a:r>
              <a:rPr lang="en-US" smtClean="0"/>
              <a:t>Sight</a:t>
            </a:r>
          </a:p>
          <a:p>
            <a:pPr lvl="1"/>
            <a:r>
              <a:rPr lang="en-US" smtClean="0"/>
              <a:t>Optically clear, transparent, translucent, opaque</a:t>
            </a:r>
          </a:p>
          <a:p>
            <a:pPr lvl="1"/>
            <a:r>
              <a:rPr lang="en-US" smtClean="0"/>
              <a:t>Reflective, glossy, matte, textured</a:t>
            </a:r>
          </a:p>
        </p:txBody>
      </p:sp>
      <p:sp>
        <p:nvSpPr>
          <p:cNvPr id="3584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mtClean="0"/>
              <a:t>Hearing</a:t>
            </a:r>
          </a:p>
          <a:p>
            <a:pPr lvl="1"/>
            <a:r>
              <a:rPr lang="en-US" smtClean="0"/>
              <a:t>Muffled, dull, sharp, resonant, ringing</a:t>
            </a:r>
          </a:p>
          <a:p>
            <a:pPr lvl="1"/>
            <a:r>
              <a:rPr lang="en-US" smtClean="0"/>
              <a:t>Low pitched, high pitched</a:t>
            </a:r>
          </a:p>
          <a:p>
            <a:r>
              <a:rPr lang="en-US" smtClean="0"/>
              <a:t>Taste / Smell</a:t>
            </a:r>
          </a:p>
          <a:p>
            <a:pPr lvl="1"/>
            <a:r>
              <a:rPr lang="en-US" smtClean="0"/>
              <a:t>Bitter, sweet</a:t>
            </a:r>
          </a:p>
          <a:p>
            <a:pPr lvl="1"/>
            <a:r>
              <a:rPr lang="en-US" smtClean="0"/>
              <a:t>Acidic, alcoholic</a:t>
            </a:r>
          </a:p>
          <a:p>
            <a:pPr lvl="1"/>
            <a:r>
              <a:rPr lang="en-US" smtClean="0"/>
              <a:t>Non-toxic, toxic</a:t>
            </a:r>
          </a:p>
          <a:p>
            <a:pPr lvl="1"/>
            <a:r>
              <a:rPr lang="en-US" smtClean="0"/>
              <a:t>Child safe, unsafe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Perceptions of attributes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mtClean="0"/>
              <a:t>Aggressive / passive</a:t>
            </a:r>
          </a:p>
          <a:p>
            <a:r>
              <a:rPr lang="en-US" smtClean="0"/>
              <a:t>Cheap / expensive</a:t>
            </a:r>
          </a:p>
          <a:p>
            <a:r>
              <a:rPr lang="en-US" smtClean="0"/>
              <a:t>Classic / trendy</a:t>
            </a:r>
          </a:p>
          <a:p>
            <a:r>
              <a:rPr lang="en-US" smtClean="0"/>
              <a:t>Clinical / friendly</a:t>
            </a:r>
          </a:p>
          <a:p>
            <a:r>
              <a:rPr lang="en-US" smtClean="0"/>
              <a:t>Clever / silly</a:t>
            </a:r>
          </a:p>
          <a:p>
            <a:r>
              <a:rPr lang="en-US" smtClean="0"/>
              <a:t>Common / exclusive</a:t>
            </a:r>
          </a:p>
          <a:p>
            <a:r>
              <a:rPr lang="en-US" smtClean="0"/>
              <a:t>Decorated / plain</a:t>
            </a:r>
          </a:p>
          <a:p>
            <a:r>
              <a:rPr lang="en-US" smtClean="0"/>
              <a:t>Delicate / rugged</a:t>
            </a:r>
          </a:p>
          <a:p>
            <a:r>
              <a:rPr lang="en-US" smtClean="0"/>
              <a:t>Disposable / lasting</a:t>
            </a:r>
          </a:p>
          <a:p>
            <a:r>
              <a:rPr lang="en-US" smtClean="0"/>
              <a:t>Dull / sexy</a:t>
            </a:r>
          </a:p>
        </p:txBody>
      </p:sp>
      <p:sp>
        <p:nvSpPr>
          <p:cNvPr id="36868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mtClean="0"/>
              <a:t>Elegant / Clumsy</a:t>
            </a:r>
          </a:p>
          <a:p>
            <a:r>
              <a:rPr lang="en-US" smtClean="0"/>
              <a:t>Extravagant / restrained</a:t>
            </a:r>
          </a:p>
          <a:p>
            <a:r>
              <a:rPr lang="en-US" smtClean="0"/>
              <a:t>Feminine / masculine</a:t>
            </a:r>
          </a:p>
          <a:p>
            <a:r>
              <a:rPr lang="en-US" smtClean="0"/>
              <a:t>Formal / informal</a:t>
            </a:r>
          </a:p>
          <a:p>
            <a:r>
              <a:rPr lang="en-US" smtClean="0"/>
              <a:t>Hand / mass produced</a:t>
            </a:r>
          </a:p>
          <a:p>
            <a:r>
              <a:rPr lang="en-US" smtClean="0"/>
              <a:t>Honest / deceptive</a:t>
            </a:r>
          </a:p>
          <a:p>
            <a:r>
              <a:rPr lang="en-US" smtClean="0"/>
              <a:t>Humorous / serious</a:t>
            </a:r>
          </a:p>
          <a:p>
            <a:r>
              <a:rPr lang="en-US" smtClean="0"/>
              <a:t>Irritating / lovable</a:t>
            </a:r>
          </a:p>
          <a:p>
            <a:r>
              <a:rPr lang="en-US" smtClean="0"/>
              <a:t>Mature / youthful</a:t>
            </a:r>
          </a:p>
          <a:p>
            <a:r>
              <a:rPr lang="en-US" smtClean="0"/>
              <a:t>Nostalgic / futuristic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Simple &amp; deep indexing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mtClean="0"/>
              <a:t>Simple indexing deals with facts</a:t>
            </a:r>
          </a:p>
          <a:p>
            <a:pPr lvl="1"/>
            <a:r>
              <a:rPr lang="en-US" smtClean="0"/>
              <a:t>Eg. I’m looking for a material with an opacity which is ‘Optically clear’</a:t>
            </a:r>
          </a:p>
        </p:txBody>
      </p:sp>
      <p:sp>
        <p:nvSpPr>
          <p:cNvPr id="37892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mtClean="0"/>
              <a:t>Deep indexing is more about</a:t>
            </a:r>
          </a:p>
          <a:p>
            <a:pPr lvl="1"/>
            <a:r>
              <a:rPr lang="en-US" smtClean="0"/>
              <a:t>Synthesis: eg. I’m looking for a material which feels spongy…</a:t>
            </a:r>
          </a:p>
          <a:p>
            <a:pPr lvl="1"/>
            <a:r>
              <a:rPr lang="en-US" smtClean="0"/>
              <a:t>Similarity: eg. I’d like to use a similar material to another product…</a:t>
            </a:r>
          </a:p>
          <a:p>
            <a:pPr lvl="1"/>
            <a:r>
              <a:rPr lang="en-US" smtClean="0"/>
              <a:t>Inspiration:  eg. By being immersed in a random field</a:t>
            </a:r>
          </a:p>
          <a:p>
            <a:pPr lvl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Map your components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2970213"/>
          </a:xfrm>
        </p:spPr>
        <p:txBody>
          <a:bodyPr/>
          <a:lstStyle/>
          <a:p>
            <a:r>
              <a:rPr lang="en-US" smtClean="0"/>
              <a:t>Classify each component material as</a:t>
            </a:r>
          </a:p>
          <a:p>
            <a:pPr lvl="1"/>
            <a:r>
              <a:rPr lang="en-US" smtClean="0"/>
              <a:t>Family</a:t>
            </a:r>
          </a:p>
          <a:p>
            <a:pPr lvl="1"/>
            <a:r>
              <a:rPr lang="en-US" smtClean="0"/>
              <a:t>Class</a:t>
            </a:r>
          </a:p>
          <a:p>
            <a:pPr lvl="1"/>
            <a:r>
              <a:rPr lang="en-US" smtClean="0"/>
              <a:t>Member</a:t>
            </a:r>
          </a:p>
          <a:p>
            <a:pPr lvl="1"/>
            <a:r>
              <a:rPr lang="en-US" smtClean="0"/>
              <a:t>Profile</a:t>
            </a:r>
          </a:p>
          <a:p>
            <a:pPr lvl="1"/>
            <a:endParaRPr lang="en-US" smtClean="0"/>
          </a:p>
        </p:txBody>
      </p:sp>
      <p:sp>
        <p:nvSpPr>
          <p:cNvPr id="38916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2970213"/>
          </a:xfrm>
        </p:spPr>
        <p:txBody>
          <a:bodyPr/>
          <a:lstStyle/>
          <a:p>
            <a:r>
              <a:rPr lang="en-US" smtClean="0"/>
              <a:t>Classify each component process as </a:t>
            </a:r>
          </a:p>
          <a:p>
            <a:pPr lvl="1"/>
            <a:r>
              <a:rPr lang="en-US" smtClean="0"/>
              <a:t>Family</a:t>
            </a:r>
          </a:p>
          <a:p>
            <a:pPr lvl="1"/>
            <a:r>
              <a:rPr lang="en-US" smtClean="0"/>
              <a:t>Class</a:t>
            </a:r>
          </a:p>
          <a:p>
            <a:pPr lvl="1"/>
            <a:r>
              <a:rPr lang="en-US" smtClean="0"/>
              <a:t>Member</a:t>
            </a:r>
          </a:p>
          <a:p>
            <a:pPr lvl="1"/>
            <a:r>
              <a:rPr lang="en-US" smtClean="0"/>
              <a:t>Profile</a:t>
            </a:r>
          </a:p>
          <a:p>
            <a:endParaRPr lang="en-US" smtClean="0"/>
          </a:p>
        </p:txBody>
      </p:sp>
      <p:sp>
        <p:nvSpPr>
          <p:cNvPr id="38917" name="TextBox 4"/>
          <p:cNvSpPr txBox="1">
            <a:spLocks noChangeArrowheads="1"/>
          </p:cNvSpPr>
          <p:nvPr/>
        </p:nvSpPr>
        <p:spPr bwMode="auto">
          <a:xfrm>
            <a:off x="457200" y="5357813"/>
            <a:ext cx="7739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Plus Aesthetic attributes &amp; Perceptions of attributes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Failure mode and effects analysis</a:t>
            </a:r>
            <a:br>
              <a:rPr lang="en-US" smtClean="0"/>
            </a:br>
            <a:endParaRPr lang="en-US" smtClean="0"/>
          </a:p>
        </p:txBody>
      </p:sp>
      <p:sp>
        <p:nvSpPr>
          <p:cNvPr id="39939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mtClean="0"/>
              <a:t>Failure Mode and Effects Analysis (FMEA) was developed by reliability engineers in the 1950s to study problems that might arise from malfunctions of military systems.</a:t>
            </a:r>
          </a:p>
          <a:p>
            <a:r>
              <a:rPr lang="en-US" smtClean="0"/>
              <a:t>An FMEA is often the first step of a system reliability study. </a:t>
            </a:r>
          </a:p>
        </p:txBody>
      </p:sp>
      <p:sp>
        <p:nvSpPr>
          <p:cNvPr id="39940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mtClean="0"/>
              <a:t>It involves reviewing as many components, assemblies, and subsystems as possible to identify failure modes, and their causes and effects.</a:t>
            </a:r>
          </a:p>
          <a:p>
            <a:r>
              <a:rPr lang="en-US" smtClean="0"/>
              <a:t>An FMEA is mainly a qualitative analysis.</a:t>
            </a:r>
          </a:p>
          <a:p>
            <a:r>
              <a:rPr lang="en-US" smtClean="0"/>
              <a:t>An FMECA is a critical analysis.</a:t>
            </a: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Different types of FMEA analysis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mtClean="0"/>
              <a:t>Functional FMEA</a:t>
            </a:r>
          </a:p>
          <a:p>
            <a:r>
              <a:rPr lang="en-US" smtClean="0"/>
              <a:t>Design FMEA</a:t>
            </a:r>
          </a:p>
          <a:p>
            <a:r>
              <a:rPr lang="en-US" smtClean="0"/>
              <a:t>Process FMEA</a:t>
            </a:r>
          </a:p>
          <a:p>
            <a:r>
              <a:rPr lang="en-US" smtClean="0"/>
              <a:t>Critical analysis (FMECA)</a:t>
            </a:r>
          </a:p>
        </p:txBody>
      </p:sp>
      <p:sp>
        <p:nvSpPr>
          <p:cNvPr id="4096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mtClean="0"/>
              <a:t>Inductive reasoning (forward logic) single point of failure analysis and is a core task in</a:t>
            </a:r>
          </a:p>
          <a:p>
            <a:pPr lvl="1"/>
            <a:r>
              <a:rPr lang="en-US" smtClean="0"/>
              <a:t>reliability engineering</a:t>
            </a:r>
          </a:p>
          <a:p>
            <a:pPr lvl="1"/>
            <a:r>
              <a:rPr lang="en-US" smtClean="0"/>
              <a:t>safety engineering and</a:t>
            </a:r>
          </a:p>
          <a:p>
            <a:pPr lvl="1"/>
            <a:r>
              <a:rPr lang="en-US" smtClean="0"/>
              <a:t>quality engineering.</a:t>
            </a:r>
          </a:p>
          <a:p>
            <a:r>
              <a:rPr lang="en-US" smtClean="0"/>
              <a:t>Quality engineering is specially concerned with the ‘Process’ type of FMEA. </a:t>
            </a:r>
            <a:r>
              <a:rPr lang="en-US" sz="1800" smtClean="0"/>
              <a:t>(Manufacturing and Assembly)</a:t>
            </a: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FMECA benefits</a:t>
            </a:r>
          </a:p>
        </p:txBody>
      </p:sp>
      <p:sp>
        <p:nvSpPr>
          <p:cNvPr id="41987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smtClean="0"/>
              <a:t>It provides a documented method for selecting a design with a high probability of successful operation and safety.</a:t>
            </a:r>
          </a:p>
          <a:p>
            <a:r>
              <a:rPr lang="en-US" sz="1800" smtClean="0"/>
              <a:t>A documented uniform method of assessing potential failure mechanisms, failure modes and their impact on system operation, resulting in a list of failure modes ranked according to the seriousness of their system impact and likelihood of occurrence.</a:t>
            </a:r>
          </a:p>
          <a:p>
            <a:r>
              <a:rPr lang="en-US" sz="1800" smtClean="0"/>
              <a:t>Early identification of single failure points (SFPS) and system interface problems, which may be critical to mission success and/or safety. They also provide a method of verifying that switching between redundant elements is not jeopardized by postulated single failures.</a:t>
            </a:r>
          </a:p>
          <a:p>
            <a:r>
              <a:rPr lang="en-US" sz="1800" smtClean="0"/>
              <a:t>An effective method for evaluating the effect of proposed changes to the design and/or operational procedures on mission success and safety.</a:t>
            </a:r>
          </a:p>
          <a:p>
            <a:r>
              <a:rPr lang="en-US" sz="1800" smtClean="0"/>
              <a:t>A basis for in-flight troubleshooting procedures and for locating performance monitoring and fault-detection devices.</a:t>
            </a:r>
          </a:p>
          <a:p>
            <a:r>
              <a:rPr lang="en-US" sz="1800" smtClean="0"/>
              <a:t>Criteria for early planning of tests.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00200"/>
            <a:ext cx="9144000" cy="52578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011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Life Cycle Eco-systems</a:t>
            </a:r>
          </a:p>
        </p:txBody>
      </p:sp>
      <p:pic>
        <p:nvPicPr>
          <p:cNvPr id="43012" name="Content Placeholder 7" descr="c2c.jpg"/>
          <p:cNvPicPr>
            <a:picLocks noGrp="1" noChangeAspect="1"/>
          </p:cNvPicPr>
          <p:nvPr>
            <p:ph idx="1"/>
          </p:nvPr>
        </p:nvPicPr>
        <p:blipFill>
          <a:blip r:embed="rId2"/>
          <a:srcRect t="-952" b="-952"/>
          <a:stretch>
            <a:fillRect/>
          </a:stretch>
        </p:blipFill>
        <p:spPr>
          <a:xfrm>
            <a:off x="457200" y="2035175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Life Cycle Eco-systems</a:t>
            </a:r>
          </a:p>
        </p:txBody>
      </p:sp>
      <p:pic>
        <p:nvPicPr>
          <p:cNvPr id="44035" name="Content Placeholder 3" descr="MADE_HybridBench_300dpi-625x45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5897" r="-15897"/>
          <a:stretch>
            <a:fillRect/>
          </a:stretch>
        </p:blipFill>
        <p:spPr>
          <a:xfrm>
            <a:off x="288925" y="1600200"/>
            <a:ext cx="8397875" cy="4618038"/>
          </a:xfrm>
        </p:spPr>
      </p:pic>
      <p:sp>
        <p:nvSpPr>
          <p:cNvPr id="44036" name="TextBox 4"/>
          <p:cNvSpPr txBox="1">
            <a:spLocks noChangeArrowheads="1"/>
          </p:cNvSpPr>
          <p:nvPr/>
        </p:nvSpPr>
        <p:spPr bwMode="auto">
          <a:xfrm>
            <a:off x="1476375" y="6303963"/>
            <a:ext cx="59832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What eco-system does this fit?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Show and Tell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mtClean="0"/>
              <a:t>If you find any interesting videos, websites or articles relating to manufacturing, materials or processes please share them.</a:t>
            </a:r>
          </a:p>
          <a:p>
            <a:r>
              <a:rPr lang="en-AU" smtClean="0"/>
              <a:t>Email a link to your lecturer</a:t>
            </a:r>
          </a:p>
          <a:p>
            <a:r>
              <a:rPr lang="en-AU" smtClean="0"/>
              <a:t>Will be uploaded onto myRMIT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260350"/>
            <a:ext cx="7200900" cy="1143000"/>
          </a:xfrm>
        </p:spPr>
        <p:txBody>
          <a:bodyPr/>
          <a:lstStyle/>
          <a:p>
            <a:r>
              <a:rPr lang="en-AU" sz="4000"/>
              <a:t>Paper vs. Foam Coffee Cups</a:t>
            </a:r>
          </a:p>
        </p:txBody>
      </p:sp>
      <p:sp>
        <p:nvSpPr>
          <p:cNvPr id="45059" name="Text Box 6"/>
          <p:cNvSpPr txBox="1">
            <a:spLocks noChangeArrowheads="1"/>
          </p:cNvSpPr>
          <p:nvPr/>
        </p:nvSpPr>
        <p:spPr bwMode="auto">
          <a:xfrm>
            <a:off x="4211638" y="3429000"/>
            <a:ext cx="11509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itchFamily="-1" charset="0"/>
              <a:buNone/>
            </a:pPr>
            <a:r>
              <a:rPr lang="en-AU" sz="3200">
                <a:latin typeface="Calibri" pitchFamily="-1" charset="0"/>
                <a:ea typeface="Arial" pitchFamily="-1" charset="0"/>
                <a:cs typeface="Arial" pitchFamily="-1" charset="0"/>
              </a:rPr>
              <a:t>vs.</a:t>
            </a:r>
          </a:p>
        </p:txBody>
      </p:sp>
      <p:pic>
        <p:nvPicPr>
          <p:cNvPr id="45060" name="Picture 4" descr="http://www.minnephithouse.com/wp-content/uploads/2011/08/Styrofoam-Coffee-Cu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3" y="2205038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6" descr="http://cdn.sheknows.com/articles/paper-coffee-cu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2133600"/>
            <a:ext cx="2508250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Box 6"/>
          <p:cNvSpPr txBox="1">
            <a:spLocks noChangeArrowheads="1"/>
          </p:cNvSpPr>
          <p:nvPr/>
        </p:nvSpPr>
        <p:spPr bwMode="auto">
          <a:xfrm>
            <a:off x="1476375" y="5392738"/>
            <a:ext cx="59832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The lid for cups have not been assessed as they are the same for both cups.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62950" cy="1143000"/>
          </a:xfrm>
        </p:spPr>
        <p:txBody>
          <a:bodyPr/>
          <a:lstStyle/>
          <a:p>
            <a:r>
              <a:rPr lang="en-AU" sz="4000"/>
              <a:t>Production Impacts by Weight</a:t>
            </a:r>
          </a:p>
        </p:txBody>
      </p:sp>
      <p:graphicFrame>
        <p:nvGraphicFramePr>
          <p:cNvPr id="47106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187450" y="1281113"/>
          <a:ext cx="7197725" cy="4549775"/>
        </p:xfrm>
        <a:graphic>
          <a:graphicData uri="http://schemas.openxmlformats.org/presentationml/2006/ole">
            <p:oleObj spid="_x0000_s47106" name="Chart" r:id="rId4" imgW="7721600" imgH="4889500" progId="Excel.Chart.8">
              <p:embed/>
            </p:oleObj>
          </a:graphicData>
        </a:graphic>
      </p:graphicFrame>
      <p:sp>
        <p:nvSpPr>
          <p:cNvPr id="47108" name="TextBox 3"/>
          <p:cNvSpPr txBox="1">
            <a:spLocks noChangeArrowheads="1"/>
          </p:cNvSpPr>
          <p:nvPr/>
        </p:nvSpPr>
        <p:spPr bwMode="auto">
          <a:xfrm>
            <a:off x="1187450" y="5905500"/>
            <a:ext cx="71977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Per kg of material the paper has 1/4 of impact compared with EPS. But the paper cup weighs18g whereas the EPS cup weighs only 4g.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18488" cy="1143000"/>
          </a:xfrm>
        </p:spPr>
        <p:txBody>
          <a:bodyPr/>
          <a:lstStyle/>
          <a:p>
            <a:r>
              <a:rPr lang="en-AU"/>
              <a:t>Production Impacts per Cup</a:t>
            </a:r>
          </a:p>
        </p:txBody>
      </p:sp>
      <p:graphicFrame>
        <p:nvGraphicFramePr>
          <p:cNvPr id="49154" name="Object 2"/>
          <p:cNvGraphicFramePr>
            <a:graphicFrameLocks noChangeAspect="1"/>
          </p:cNvGraphicFramePr>
          <p:nvPr>
            <p:ph idx="1"/>
          </p:nvPr>
        </p:nvGraphicFramePr>
        <p:xfrm>
          <a:off x="1076325" y="1285875"/>
          <a:ext cx="7197725" cy="4549775"/>
        </p:xfrm>
        <a:graphic>
          <a:graphicData uri="http://schemas.openxmlformats.org/presentationml/2006/ole">
            <p:oleObj spid="_x0000_s49154" name="Chart" r:id="rId4" imgW="7721600" imgH="4889500" progId="Excel.Chart.8">
              <p:embed/>
            </p:oleObj>
          </a:graphicData>
        </a:graphic>
      </p:graphicFrame>
      <p:sp>
        <p:nvSpPr>
          <p:cNvPr id="49156" name="TextBox 3"/>
          <p:cNvSpPr txBox="1">
            <a:spLocks noChangeArrowheads="1"/>
          </p:cNvSpPr>
          <p:nvPr/>
        </p:nvSpPr>
        <p:spPr bwMode="auto">
          <a:xfrm>
            <a:off x="1187450" y="5916613"/>
            <a:ext cx="74882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Per manufacture of each cup the paper cup has greater impact due to weight per unit - Density. This is assuming that both cups end up in landfill = single use and materials disposed of.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91513" cy="1143000"/>
          </a:xfrm>
        </p:spPr>
        <p:txBody>
          <a:bodyPr/>
          <a:lstStyle/>
          <a:p>
            <a:r>
              <a:rPr lang="en-AU" sz="4000"/>
              <a:t>Benefits of Recycling Paper Cup</a:t>
            </a:r>
          </a:p>
        </p:txBody>
      </p:sp>
      <p:graphicFrame>
        <p:nvGraphicFramePr>
          <p:cNvPr id="51202" name="Object 2"/>
          <p:cNvGraphicFramePr>
            <a:graphicFrameLocks noChangeAspect="1"/>
          </p:cNvGraphicFramePr>
          <p:nvPr>
            <p:ph idx="1"/>
          </p:nvPr>
        </p:nvGraphicFramePr>
        <p:xfrm>
          <a:off x="877888" y="1393825"/>
          <a:ext cx="7726362" cy="4732338"/>
        </p:xfrm>
        <a:graphic>
          <a:graphicData uri="http://schemas.openxmlformats.org/presentationml/2006/ole">
            <p:oleObj spid="_x0000_s51202" name="Chart" r:id="rId4" imgW="8559800" imgH="5245100" progId="Excel.Chart.8">
              <p:embed/>
            </p:oleObj>
          </a:graphicData>
        </a:graphic>
      </p:graphicFrame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1187450" y="6115050"/>
            <a:ext cx="7197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If the paper cup is recycled but not the EPS one then the paper one starts performing better.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91513" cy="1143000"/>
          </a:xfrm>
        </p:spPr>
        <p:txBody>
          <a:bodyPr/>
          <a:lstStyle/>
          <a:p>
            <a:r>
              <a:rPr lang="en-AU" sz="4000"/>
              <a:t>Benefits of Using Recycled Paper</a:t>
            </a:r>
          </a:p>
        </p:txBody>
      </p:sp>
      <p:graphicFrame>
        <p:nvGraphicFramePr>
          <p:cNvPr id="53250" name="Object 2"/>
          <p:cNvGraphicFramePr>
            <a:graphicFrameLocks noChangeAspect="1"/>
          </p:cNvGraphicFramePr>
          <p:nvPr>
            <p:ph idx="1"/>
          </p:nvPr>
        </p:nvGraphicFramePr>
        <p:xfrm>
          <a:off x="684213" y="1417638"/>
          <a:ext cx="7777162" cy="4603750"/>
        </p:xfrm>
        <a:graphic>
          <a:graphicData uri="http://schemas.openxmlformats.org/presentationml/2006/ole">
            <p:oleObj spid="_x0000_s53250" name="Chart" r:id="rId4" imgW="8623300" imgH="5156200" progId="Excel.Chart.8">
              <p:embed/>
            </p:oleObj>
          </a:graphicData>
        </a:graphic>
      </p:graphicFrame>
      <p:sp>
        <p:nvSpPr>
          <p:cNvPr id="53252" name="TextBox 3"/>
          <p:cNvSpPr txBox="1">
            <a:spLocks noChangeArrowheads="1"/>
          </p:cNvSpPr>
          <p:nvPr/>
        </p:nvSpPr>
        <p:spPr bwMode="auto">
          <a:xfrm>
            <a:off x="1187450" y="6115050"/>
            <a:ext cx="7197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If you do not use virgin paper but instead recycled pulp then finally the paper cup starts to perform much better.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AU" sz="4000"/>
              <a:t>Annual Consumption of Coffee Cups</a:t>
            </a:r>
          </a:p>
        </p:txBody>
      </p:sp>
      <p:graphicFrame>
        <p:nvGraphicFramePr>
          <p:cNvPr id="55298" name="Object 2"/>
          <p:cNvGraphicFramePr>
            <a:graphicFrameLocks noChangeAspect="1"/>
          </p:cNvGraphicFramePr>
          <p:nvPr>
            <p:ph idx="1"/>
          </p:nvPr>
        </p:nvGraphicFramePr>
        <p:xfrm>
          <a:off x="900113" y="1400175"/>
          <a:ext cx="7920037" cy="4621213"/>
        </p:xfrm>
        <a:graphic>
          <a:graphicData uri="http://schemas.openxmlformats.org/presentationml/2006/ole">
            <p:oleObj spid="_x0000_s55298" name="Chart" r:id="rId4" imgW="7289800" imgH="4241800" progId="Excel.Chart.8">
              <p:embed/>
            </p:oleObj>
          </a:graphicData>
        </a:graphic>
      </p:graphicFrame>
      <p:sp>
        <p:nvSpPr>
          <p:cNvPr id="55300" name="TextBox 3"/>
          <p:cNvSpPr txBox="1">
            <a:spLocks noChangeArrowheads="1"/>
          </p:cNvSpPr>
          <p:nvPr/>
        </p:nvSpPr>
        <p:spPr bwMode="auto">
          <a:xfrm>
            <a:off x="1187450" y="6115050"/>
            <a:ext cx="7197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The benefits of using a re-usable (not disposable) cup even when you factor in the washing of the cup after every use.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Life Cycle of Aluminium Cans</a:t>
            </a:r>
          </a:p>
        </p:txBody>
      </p:sp>
      <p:pic>
        <p:nvPicPr>
          <p:cNvPr id="57347" name="Content Placeholder 3" descr="Pressed-Drink-Cans-960-46263_960x332.jpg"/>
          <p:cNvPicPr>
            <a:picLocks noGrp="1" noChangeAspect="1"/>
          </p:cNvPicPr>
          <p:nvPr>
            <p:ph idx="1"/>
          </p:nvPr>
        </p:nvPicPr>
        <p:blipFill>
          <a:blip r:embed="rId2"/>
          <a:srcRect t="-29514" b="-29514"/>
          <a:stretch>
            <a:fillRect/>
          </a:stretch>
        </p:blipFill>
        <p:spPr>
          <a:xfrm>
            <a:off x="457200" y="1165225"/>
            <a:ext cx="8229600" cy="4525963"/>
          </a:xfrm>
        </p:spPr>
      </p:pic>
      <p:sp>
        <p:nvSpPr>
          <p:cNvPr id="57348" name="TextBox 3"/>
          <p:cNvSpPr txBox="1">
            <a:spLocks noChangeArrowheads="1"/>
          </p:cNvSpPr>
          <p:nvPr/>
        </p:nvSpPr>
        <p:spPr bwMode="auto">
          <a:xfrm>
            <a:off x="1187450" y="5380038"/>
            <a:ext cx="719772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Aluminium Cans</a:t>
            </a:r>
          </a:p>
          <a:p>
            <a:r>
              <a:rPr lang="en-US"/>
              <a:t>http://www.youtube.com/watch?v=LXQc08D1lPk#t=654</a:t>
            </a:r>
          </a:p>
          <a:p>
            <a:endParaRPr lang="en-US"/>
          </a:p>
          <a:p>
            <a:r>
              <a:rPr lang="en-US"/>
              <a:t>Rexam cans</a:t>
            </a:r>
          </a:p>
          <a:p>
            <a:r>
              <a:rPr lang="en-US"/>
              <a:t>http://www.youtube.com/watch?v=7dK1VVtja5c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Cradle to cradle design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 collection of ingredient data throughout the supply chain until the product is mapped out down to the parts per million level.</a:t>
            </a:r>
            <a:endParaRPr lang="en-US" sz="1600" smtClean="0"/>
          </a:p>
          <a:p>
            <a:r>
              <a:rPr lang="en-US" smtClean="0"/>
              <a:t>Once an inventory is complete, a product’s impacts to humans and the environment is evaluated in five categories:</a:t>
            </a:r>
          </a:p>
          <a:p>
            <a:pPr lvl="1"/>
            <a:r>
              <a:rPr lang="en-US" smtClean="0"/>
              <a:t>Material Health, Material Reutilization, Renewable Energy &amp; Carbon, Water Stewardship, Social Fairness.</a:t>
            </a:r>
          </a:p>
        </p:txBody>
      </p:sp>
      <p:sp>
        <p:nvSpPr>
          <p:cNvPr id="58372" name="TextBox 3"/>
          <p:cNvSpPr txBox="1">
            <a:spLocks noChangeArrowheads="1"/>
          </p:cNvSpPr>
          <p:nvPr/>
        </p:nvSpPr>
        <p:spPr bwMode="auto">
          <a:xfrm>
            <a:off x="457200" y="6318250"/>
            <a:ext cx="82296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i="1"/>
              <a:t>Ref. McDonough Braungart Design Chemistry (MBDC) is a firm founded in 1995 by world-renowned architect William McDonough and chemist Dr. Michael Braungart.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Adoption of new materials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Industries inclined to try new materials typically</a:t>
            </a:r>
          </a:p>
          <a:p>
            <a:pPr lvl="1"/>
            <a:r>
              <a:rPr lang="en-US" smtClean="0"/>
              <a:t>Are not risk averse (safety is not put at risk)</a:t>
            </a:r>
          </a:p>
          <a:p>
            <a:pPr lvl="1"/>
            <a:r>
              <a:rPr lang="en-US" smtClean="0"/>
              <a:t>Value performance (Defence &amp; games / gaming)</a:t>
            </a:r>
          </a:p>
          <a:p>
            <a:pPr lvl="1"/>
            <a:r>
              <a:rPr lang="en-US" smtClean="0"/>
              <a:t>Are material cost insensitive (eg. High end goods)</a:t>
            </a:r>
          </a:p>
          <a:p>
            <a:r>
              <a:rPr lang="en-US" smtClean="0"/>
              <a:t>Communication of ideas &amp; true capabilities is the biggest challenge</a:t>
            </a:r>
          </a:p>
          <a:p>
            <a:pPr lvl="1"/>
            <a:r>
              <a:rPr lang="en-US" smtClean="0"/>
              <a:t>Clear &amp; complete materials profiles are needed</a:t>
            </a:r>
          </a:p>
          <a:p>
            <a:pPr lvl="1"/>
            <a:r>
              <a:rPr lang="en-US" smtClean="0"/>
              <a:t>Materials workshops bring scientists &amp; designers together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 descr="Zuperzocial-cup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Week #1 – Engineering Autopsy</a:t>
            </a:r>
          </a:p>
        </p:txBody>
      </p:sp>
      <p:sp>
        <p:nvSpPr>
          <p:cNvPr id="18435" name="Subtitl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Font typeface="Arial" pitchFamily="-1" charset="0"/>
              <a:buNone/>
            </a:pPr>
            <a:r>
              <a:rPr lang="en-AU" sz="2000" b="1" i="1" smtClean="0"/>
              <a:t>Product Engineering Autopsy</a:t>
            </a:r>
          </a:p>
          <a:p>
            <a:pPr eaLnBrk="1" hangingPunct="1"/>
            <a:r>
              <a:rPr lang="en-AU" sz="2000" b="1" i="1" smtClean="0"/>
              <a:t>C</a:t>
            </a:r>
            <a:r>
              <a:rPr lang="en-AU" sz="2000" smtClean="0"/>
              <a:t>ase studies (digital and 3D products) of products, materials, manufacturing processes.</a:t>
            </a:r>
          </a:p>
          <a:p>
            <a:pPr eaLnBrk="1" hangingPunct="1"/>
            <a:r>
              <a:rPr lang="en-AU" sz="2000" smtClean="0"/>
              <a:t>In-class discussion related to the case studies presented.</a:t>
            </a:r>
          </a:p>
          <a:p>
            <a:pPr eaLnBrk="1" hangingPunct="1"/>
            <a:r>
              <a:rPr lang="en-AU" sz="2000" smtClean="0"/>
              <a:t>Highlights of what will be explored during the semester.</a:t>
            </a:r>
          </a:p>
        </p:txBody>
      </p:sp>
      <p:sp>
        <p:nvSpPr>
          <p:cNvPr id="18436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buFont typeface="Arial" pitchFamily="-1" charset="0"/>
              <a:buNone/>
            </a:pPr>
            <a:r>
              <a:rPr lang="en-AU" sz="2000" b="1" i="1" smtClean="0"/>
              <a:t>Task beyond class</a:t>
            </a:r>
          </a:p>
          <a:p>
            <a:pPr eaLnBrk="1" hangingPunct="1"/>
            <a:r>
              <a:rPr lang="en-AU" sz="2000" smtClean="0"/>
              <a:t>Read chapters 1-3 of prescribed textbook.</a:t>
            </a:r>
          </a:p>
          <a:p>
            <a:pPr eaLnBrk="1" hangingPunct="1"/>
            <a:r>
              <a:rPr lang="en-AU" sz="2000" smtClean="0"/>
              <a:t>Source a product for assignment one to bring into class week two.</a:t>
            </a:r>
          </a:p>
          <a:p>
            <a:pPr eaLnBrk="1" hangingPunct="1"/>
            <a:r>
              <a:rPr lang="en-AU" sz="2000" smtClean="0"/>
              <a:t>Students to identify a product that they believe is a good example in the use of materials and/or manufacturing process.</a:t>
            </a:r>
          </a:p>
        </p:txBody>
      </p:sp>
      <p:sp>
        <p:nvSpPr>
          <p:cNvPr id="18437" name="TextBox 7"/>
          <p:cNvSpPr txBox="1">
            <a:spLocks noChangeArrowheads="1"/>
          </p:cNvSpPr>
          <p:nvPr/>
        </p:nvSpPr>
        <p:spPr bwMode="auto">
          <a:xfrm>
            <a:off x="782638" y="5478463"/>
            <a:ext cx="7904162" cy="646112"/>
          </a:xfrm>
          <a:prstGeom prst="rect">
            <a:avLst/>
          </a:prstGeom>
          <a:noFill/>
          <a:ln w="9525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AU"/>
              <a:t>To be uploaded onto </a:t>
            </a:r>
            <a:r>
              <a:rPr lang="en-AU">
                <a:solidFill>
                  <a:srgbClr val="FFFF00"/>
                </a:solidFill>
              </a:rPr>
              <a:t>myRMIT</a:t>
            </a:r>
            <a:r>
              <a:rPr lang="en-AU"/>
              <a:t> before the next class and/or to bring into class week two.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57200" y="5416550"/>
            <a:ext cx="8229600" cy="15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Development of new materials</a:t>
            </a:r>
          </a:p>
        </p:txBody>
      </p:sp>
      <p:pic>
        <p:nvPicPr>
          <p:cNvPr id="61443" name="Content Placeholder 3" descr="Cambium-3_4-uomo_626px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63152" b="-63152"/>
          <a:stretch>
            <a:fillRect/>
          </a:stretch>
        </p:blipFill>
        <p:spPr>
          <a:xfrm>
            <a:off x="0" y="274638"/>
            <a:ext cx="4495800" cy="5038725"/>
          </a:xfrm>
        </p:spPr>
      </p:pic>
      <p:sp>
        <p:nvSpPr>
          <p:cNvPr id="61444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mtClean="0"/>
              <a:t>IDEO developed this bicycle saddle for Brooks around a new material</a:t>
            </a:r>
          </a:p>
          <a:p>
            <a:r>
              <a:rPr lang="en-US" smtClean="0"/>
              <a:t>Using a natural latex rubber &amp; cotton composite for the seat interface</a:t>
            </a:r>
          </a:p>
          <a:p>
            <a:r>
              <a:rPr lang="en-US" smtClean="0"/>
              <a:t>On a diecast aluminium substructure</a:t>
            </a:r>
          </a:p>
          <a:p>
            <a:r>
              <a:rPr lang="en-AU" sz="1400" u="sng" smtClean="0">
                <a:hlinkClick r:id="rId3"/>
              </a:rPr>
              <a:t>http://www.ideo.com/work/a-new-generation-of-bike-saddles/</a:t>
            </a:r>
            <a:endParaRPr lang="en-AU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Telling the right story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mtClean="0"/>
              <a:t>Express the materiality of each object.</a:t>
            </a:r>
          </a:p>
          <a:p>
            <a:r>
              <a:rPr lang="en-US" smtClean="0">
                <a:solidFill>
                  <a:srgbClr val="FFFF00"/>
                </a:solidFill>
              </a:rPr>
              <a:t>Build tangible connections </a:t>
            </a:r>
            <a:r>
              <a:rPr lang="en-US" smtClean="0"/>
              <a:t>between the brand that is represented, the object that is created &amp; the experience that is enabled.</a:t>
            </a:r>
          </a:p>
        </p:txBody>
      </p:sp>
      <p:sp>
        <p:nvSpPr>
          <p:cNvPr id="62468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mtClean="0"/>
              <a:t>Be relevant &amp; meaningful to consumers</a:t>
            </a:r>
          </a:p>
          <a:p>
            <a:r>
              <a:rPr lang="en-US" smtClean="0"/>
              <a:t>Make real by the materials &amp; processes specified.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Balance structure &amp; chaos</a:t>
            </a:r>
          </a:p>
        </p:txBody>
      </p:sp>
      <p:pic>
        <p:nvPicPr>
          <p:cNvPr id="63491" name="Content Placeholder 5" descr="fractal-vesse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-207963" y="1600200"/>
            <a:ext cx="9559926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Homework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Read chapters 7 - 10 of ‘Materials and Design’</a:t>
            </a:r>
          </a:p>
          <a:p>
            <a:r>
              <a:rPr lang="en-AU" dirty="0"/>
              <a:t>Stop motion video should be finished by next week to allow time for weighing &amp; assess components in class next week.</a:t>
            </a:r>
          </a:p>
          <a:p>
            <a:pPr lvl="1"/>
            <a:r>
              <a:rPr lang="en-AU" dirty="0">
                <a:cs typeface="ＭＳ Ｐゴシック" pitchFamily="-1" charset="-128"/>
              </a:rPr>
              <a:t>Post a link to Blackboard so we can see progress</a:t>
            </a:r>
          </a:p>
          <a:p>
            <a:r>
              <a:rPr lang="en-AU" dirty="0"/>
              <a:t>Start writing draft review of autopsy product.</a:t>
            </a:r>
          </a:p>
        </p:txBody>
      </p:sp>
      <p:sp>
        <p:nvSpPr>
          <p:cNvPr id="64516" name="TextBox 7"/>
          <p:cNvSpPr txBox="1">
            <a:spLocks noChangeArrowheads="1"/>
          </p:cNvSpPr>
          <p:nvPr/>
        </p:nvSpPr>
        <p:spPr bwMode="auto">
          <a:xfrm>
            <a:off x="782638" y="5645150"/>
            <a:ext cx="7904162" cy="646113"/>
          </a:xfrm>
          <a:prstGeom prst="rect">
            <a:avLst/>
          </a:prstGeom>
          <a:noFill/>
          <a:ln w="9525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AU"/>
              <a:t>To be uploaded onto </a:t>
            </a:r>
            <a:r>
              <a:rPr lang="en-AU">
                <a:solidFill>
                  <a:srgbClr val="FFFF00"/>
                </a:solidFill>
              </a:rPr>
              <a:t>myRMIT</a:t>
            </a:r>
            <a:r>
              <a:rPr lang="en-AU"/>
              <a:t> Blackboard before the next class and/or Vimeo.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5416550"/>
            <a:ext cx="8229600" cy="15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Homework</a:t>
            </a:r>
            <a:endParaRPr lang="en-US" smtClean="0"/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Blackboard interaction is necessary to remain in touch</a:t>
            </a:r>
          </a:p>
          <a:p>
            <a:r>
              <a:rPr lang="en-US" smtClean="0"/>
              <a:t>Log in at least once a week</a:t>
            </a:r>
          </a:p>
          <a:p>
            <a:r>
              <a:rPr lang="en-US" smtClean="0"/>
              <a:t>Check messages</a:t>
            </a:r>
          </a:p>
          <a:p>
            <a:r>
              <a:rPr lang="en-US" smtClean="0"/>
              <a:t>Upload content of interest to group</a:t>
            </a:r>
          </a:p>
          <a:p>
            <a:r>
              <a:rPr lang="en-US" smtClean="0"/>
              <a:t>Start collaborating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Week #2 – Engineering Autopsy</a:t>
            </a:r>
          </a:p>
        </p:txBody>
      </p:sp>
      <p:sp>
        <p:nvSpPr>
          <p:cNvPr id="19459" name="Subtitl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Font typeface="Arial" pitchFamily="-1" charset="0"/>
              <a:buNone/>
            </a:pPr>
            <a:r>
              <a:rPr lang="en-AU" sz="2000" b="1" i="1" smtClean="0"/>
              <a:t>Product Engineering Autopsy</a:t>
            </a:r>
          </a:p>
          <a:p>
            <a:pPr eaLnBrk="1" hangingPunct="1"/>
            <a:r>
              <a:rPr lang="en-AU" sz="2000" smtClean="0"/>
              <a:t>Disassemble and reassemble your chosen products and document the process. </a:t>
            </a:r>
          </a:p>
        </p:txBody>
      </p:sp>
      <p:sp>
        <p:nvSpPr>
          <p:cNvPr id="19460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buFont typeface="Arial" pitchFamily="-1" charset="0"/>
              <a:buNone/>
            </a:pPr>
            <a:r>
              <a:rPr lang="en-AU" sz="2000" b="1" i="1" smtClean="0"/>
              <a:t>Task beyond class</a:t>
            </a:r>
          </a:p>
          <a:p>
            <a:pPr eaLnBrk="1" hangingPunct="1"/>
            <a:r>
              <a:rPr lang="en-AU" sz="2000" smtClean="0"/>
              <a:t>Document the disassembly of your chosen assignment one product in stop motion format.</a:t>
            </a:r>
          </a:p>
          <a:p>
            <a:pPr eaLnBrk="1" hangingPunct="1"/>
            <a:r>
              <a:rPr lang="en-AU" sz="2000" smtClean="0"/>
              <a:t>Take a high quality image of the components laid out neatly.</a:t>
            </a:r>
            <a:br>
              <a:rPr lang="en-AU" sz="2000" smtClean="0"/>
            </a:br>
            <a:r>
              <a:rPr lang="en-AU" sz="1600" i="1" smtClean="0"/>
              <a:t>The work undertaken will be for partial assessment of assignment one. </a:t>
            </a:r>
          </a:p>
          <a:p>
            <a:pPr eaLnBrk="1" hangingPunct="1"/>
            <a:r>
              <a:rPr lang="en-AU" sz="2000" smtClean="0"/>
              <a:t>Bring disassembled product and tools to class in week three</a:t>
            </a:r>
          </a:p>
          <a:p>
            <a:pPr eaLnBrk="1" hangingPunct="1"/>
            <a:r>
              <a:rPr lang="en-AU" sz="2000" smtClean="0"/>
              <a:t>Read chapters 4-6.</a:t>
            </a:r>
          </a:p>
        </p:txBody>
      </p:sp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782638" y="5478463"/>
            <a:ext cx="7904162" cy="646112"/>
          </a:xfrm>
          <a:prstGeom prst="rect">
            <a:avLst/>
          </a:prstGeom>
          <a:noFill/>
          <a:ln w="9525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AU"/>
              <a:t>To be uploaded onto </a:t>
            </a:r>
            <a:r>
              <a:rPr lang="en-AU">
                <a:solidFill>
                  <a:srgbClr val="FFFF00"/>
                </a:solidFill>
              </a:rPr>
              <a:t>myRMIT</a:t>
            </a:r>
            <a:r>
              <a:rPr lang="en-AU"/>
              <a:t> before the next class and/or to bring into class week three.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57200" y="5416550"/>
            <a:ext cx="8229600" cy="15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Lost Trades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aluminium-bike-fairi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aluminium-bike-fairing-sid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spokeshav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3528</TotalTime>
  <Words>1677</Words>
  <Application>Microsoft Macintosh PowerPoint</Application>
  <PresentationFormat>On-screen Show (4:3)</PresentationFormat>
  <Paragraphs>218</Paragraphs>
  <Slides>44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ＭＳ Ｐゴシック</vt:lpstr>
      <vt:lpstr>Calibri</vt:lpstr>
      <vt:lpstr>Office Theme</vt:lpstr>
      <vt:lpstr>Microsoft Excel Chart</vt:lpstr>
      <vt:lpstr>Advanced Industrial Design Engineering</vt:lpstr>
      <vt:lpstr>Engineering for manufacture</vt:lpstr>
      <vt:lpstr>Show and Tell</vt:lpstr>
      <vt:lpstr>Week #1 – Engineering Autopsy</vt:lpstr>
      <vt:lpstr>Week #2 – Engineering Autopsy</vt:lpstr>
      <vt:lpstr>Lost Trades</vt:lpstr>
      <vt:lpstr>Slide 7</vt:lpstr>
      <vt:lpstr>Slide 8</vt:lpstr>
      <vt:lpstr>Slide 9</vt:lpstr>
      <vt:lpstr>Slide 10</vt:lpstr>
      <vt:lpstr>Week #3 – Engineering Autopsy</vt:lpstr>
      <vt:lpstr>Indexing products by attributes</vt:lpstr>
      <vt:lpstr>Defining your product intention</vt:lpstr>
      <vt:lpstr>Slide 14</vt:lpstr>
      <vt:lpstr>Intentions in design</vt:lpstr>
      <vt:lpstr>Appeal &amp; characterization</vt:lpstr>
      <vt:lpstr>Family, Class, Member &amp; Profile</vt:lpstr>
      <vt:lpstr>Shaping, Joining &amp; Surface</vt:lpstr>
      <vt:lpstr>Shaping, Joining &amp; Surface</vt:lpstr>
      <vt:lpstr>Shaping, Joining &amp; Surface</vt:lpstr>
      <vt:lpstr>Aesthetic attributes</vt:lpstr>
      <vt:lpstr>Perceptions of attributes</vt:lpstr>
      <vt:lpstr>Simple &amp; deep indexing</vt:lpstr>
      <vt:lpstr>Map your components</vt:lpstr>
      <vt:lpstr>Failure mode and effects analysis </vt:lpstr>
      <vt:lpstr>Different types of FMEA analysis</vt:lpstr>
      <vt:lpstr>FMECA benefits</vt:lpstr>
      <vt:lpstr>Life Cycle Eco-systems</vt:lpstr>
      <vt:lpstr>Life Cycle Eco-systems</vt:lpstr>
      <vt:lpstr>Paper vs. Foam Coffee Cups</vt:lpstr>
      <vt:lpstr>Production Impacts by Weight</vt:lpstr>
      <vt:lpstr>Production Impacts per Cup</vt:lpstr>
      <vt:lpstr>Benefits of Recycling Paper Cup</vt:lpstr>
      <vt:lpstr>Benefits of Using Recycled Paper</vt:lpstr>
      <vt:lpstr>Annual Consumption of Coffee Cups</vt:lpstr>
      <vt:lpstr>Life Cycle of Aluminium Cans</vt:lpstr>
      <vt:lpstr>Cradle to cradle design</vt:lpstr>
      <vt:lpstr>Adoption of new materials</vt:lpstr>
      <vt:lpstr>Slide 39</vt:lpstr>
      <vt:lpstr>Development of new materials</vt:lpstr>
      <vt:lpstr>Telling the right story</vt:lpstr>
      <vt:lpstr>Balance structure &amp; chaos</vt:lpstr>
      <vt:lpstr>Homework</vt:lpstr>
      <vt:lpstr>Homework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</dc:title>
  <dc:creator>Richard Butcher</dc:creator>
  <cp:lastModifiedBy>Richard Butcher</cp:lastModifiedBy>
  <cp:revision>93</cp:revision>
  <cp:lastPrinted>2014-03-06T20:47:34Z</cp:lastPrinted>
  <dcterms:created xsi:type="dcterms:W3CDTF">2014-08-07T15:59:17Z</dcterms:created>
  <dcterms:modified xsi:type="dcterms:W3CDTF">2014-08-07T16:49:35Z</dcterms:modified>
</cp:coreProperties>
</file>